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5119350" cy="1069181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96" y="-2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69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92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27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24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64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44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649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47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23B5FF5-04D5-D9C3-74CA-C4F24147C220}"/>
              </a:ext>
            </a:extLst>
          </p:cNvPr>
          <p:cNvSpPr txBox="1"/>
          <p:nvPr userDrawn="1"/>
        </p:nvSpPr>
        <p:spPr>
          <a:xfrm>
            <a:off x="2724150" y="400050"/>
            <a:ext cx="2146300" cy="11684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028FEF4-D9E8-E279-1963-CAD3D14FD9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64732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93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11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17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524E3-E8EF-40A3-977F-949E6E97BF17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42CF3-8D18-4B18-9BEB-D2749EC33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04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C4CD1B2-3092-7454-AF78-545C9CC8032B}"/>
              </a:ext>
            </a:extLst>
          </p:cNvPr>
          <p:cNvSpPr/>
          <p:nvPr/>
        </p:nvSpPr>
        <p:spPr>
          <a:xfrm>
            <a:off x="290320" y="145163"/>
            <a:ext cx="237436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Floor Map</a:t>
            </a:r>
            <a:endParaRPr lang="ja-JP" altLang="en-US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015D772-745D-2C10-F7C8-68383F74284B}"/>
              </a:ext>
            </a:extLst>
          </p:cNvPr>
          <p:cNvSpPr/>
          <p:nvPr/>
        </p:nvSpPr>
        <p:spPr>
          <a:xfrm>
            <a:off x="4421024" y="1687901"/>
            <a:ext cx="1383712" cy="2616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Vending machine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D9E243-273B-777F-1072-B8A18CA0813F}"/>
              </a:ext>
            </a:extLst>
          </p:cNvPr>
          <p:cNvSpPr/>
          <p:nvPr/>
        </p:nvSpPr>
        <p:spPr>
          <a:xfrm>
            <a:off x="6301377" y="431800"/>
            <a:ext cx="899605" cy="24622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Seif laundry</a:t>
            </a:r>
            <a:endParaRPr lang="ja-JP" altLang="en-US" sz="10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7CEC622-AF3A-5D13-BE37-20B5F8E5A122}"/>
              </a:ext>
            </a:extLst>
          </p:cNvPr>
          <p:cNvSpPr/>
          <p:nvPr/>
        </p:nvSpPr>
        <p:spPr>
          <a:xfrm>
            <a:off x="5696884" y="2639910"/>
            <a:ext cx="1013419" cy="400110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Main building</a:t>
            </a:r>
          </a:p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EV</a:t>
            </a:r>
            <a:endParaRPr lang="ja-JP" altLang="en-US" sz="10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6E66614C-C2EF-131A-6132-9403FE7643FE}"/>
              </a:ext>
            </a:extLst>
          </p:cNvPr>
          <p:cNvCxnSpPr>
            <a:cxnSpLocks/>
          </p:cNvCxnSpPr>
          <p:nvPr/>
        </p:nvCxnSpPr>
        <p:spPr>
          <a:xfrm flipV="1">
            <a:off x="6492240" y="2392680"/>
            <a:ext cx="342900" cy="24723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1106C17-C5F0-9DC4-C445-F2862101B7D9}"/>
              </a:ext>
            </a:extLst>
          </p:cNvPr>
          <p:cNvSpPr/>
          <p:nvPr/>
        </p:nvSpPr>
        <p:spPr>
          <a:xfrm>
            <a:off x="6702964" y="4625340"/>
            <a:ext cx="962122" cy="400110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East building</a:t>
            </a:r>
          </a:p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EV</a:t>
            </a:r>
            <a:endParaRPr lang="ja-JP" altLang="en-US" sz="10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0E4EB169-41FA-8725-0F1B-97D186360624}"/>
              </a:ext>
            </a:extLst>
          </p:cNvPr>
          <p:cNvCxnSpPr>
            <a:cxnSpLocks/>
          </p:cNvCxnSpPr>
          <p:nvPr/>
        </p:nvCxnSpPr>
        <p:spPr>
          <a:xfrm flipH="1" flipV="1">
            <a:off x="6492240" y="4320540"/>
            <a:ext cx="258940" cy="28026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2126D84-E161-2CB5-8B87-A0B9CE4FBAD7}"/>
              </a:ext>
            </a:extLst>
          </p:cNvPr>
          <p:cNvSpPr/>
          <p:nvPr/>
        </p:nvSpPr>
        <p:spPr>
          <a:xfrm>
            <a:off x="5189199" y="4779545"/>
            <a:ext cx="1356462" cy="477054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250" b="1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Breakfast room</a:t>
            </a:r>
          </a:p>
          <a:p>
            <a:pPr algn="ctr"/>
            <a:r>
              <a:rPr lang="en-US" altLang="ja-JP" sz="1250" b="1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“HEISEI”</a:t>
            </a:r>
            <a:endParaRPr lang="ja-JP" altLang="en-US" sz="125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002CCC2-5256-B069-74D6-BDC3900F7F92}"/>
              </a:ext>
            </a:extLst>
          </p:cNvPr>
          <p:cNvSpPr/>
          <p:nvPr/>
        </p:nvSpPr>
        <p:spPr>
          <a:xfrm>
            <a:off x="5482186" y="4200690"/>
            <a:ext cx="44114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</a:t>
            </a:r>
          </a:p>
        </p:txBody>
      </p:sp>
      <p:sp>
        <p:nvSpPr>
          <p:cNvPr id="31" name="星: 5 pt 30">
            <a:extLst>
              <a:ext uri="{FF2B5EF4-FFF2-40B4-BE49-F238E27FC236}">
                <a16:creationId xmlns:a16="http://schemas.microsoft.com/office/drawing/2014/main" id="{B5A16CC6-B9D1-E641-0FD0-192076EF2D1A}"/>
              </a:ext>
            </a:extLst>
          </p:cNvPr>
          <p:cNvSpPr/>
          <p:nvPr/>
        </p:nvSpPr>
        <p:spPr>
          <a:xfrm>
            <a:off x="1100137" y="2895600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星: 5 pt 31">
            <a:extLst>
              <a:ext uri="{FF2B5EF4-FFF2-40B4-BE49-F238E27FC236}">
                <a16:creationId xmlns:a16="http://schemas.microsoft.com/office/drawing/2014/main" id="{63E85F64-B436-1691-5762-6B1A5090A9D1}"/>
              </a:ext>
            </a:extLst>
          </p:cNvPr>
          <p:cNvSpPr/>
          <p:nvPr/>
        </p:nvSpPr>
        <p:spPr>
          <a:xfrm>
            <a:off x="2395538" y="3128965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星: 5 pt 32">
            <a:extLst>
              <a:ext uri="{FF2B5EF4-FFF2-40B4-BE49-F238E27FC236}">
                <a16:creationId xmlns:a16="http://schemas.microsoft.com/office/drawing/2014/main" id="{C36B7BEF-70CC-3101-1C6D-E139E14A43FA}"/>
              </a:ext>
            </a:extLst>
          </p:cNvPr>
          <p:cNvSpPr/>
          <p:nvPr/>
        </p:nvSpPr>
        <p:spPr>
          <a:xfrm>
            <a:off x="2740889" y="2298500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星: 5 pt 33">
            <a:extLst>
              <a:ext uri="{FF2B5EF4-FFF2-40B4-BE49-F238E27FC236}">
                <a16:creationId xmlns:a16="http://schemas.microsoft.com/office/drawing/2014/main" id="{34E9201B-9FD4-F5D5-0803-26F500C58767}"/>
              </a:ext>
            </a:extLst>
          </p:cNvPr>
          <p:cNvSpPr/>
          <p:nvPr/>
        </p:nvSpPr>
        <p:spPr>
          <a:xfrm>
            <a:off x="4141064" y="2298500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星: 5 pt 34">
            <a:extLst>
              <a:ext uri="{FF2B5EF4-FFF2-40B4-BE49-F238E27FC236}">
                <a16:creationId xmlns:a16="http://schemas.microsoft.com/office/drawing/2014/main" id="{ED73CC19-2130-F0DE-7AFE-8042C959B203}"/>
              </a:ext>
            </a:extLst>
          </p:cNvPr>
          <p:cNvSpPr/>
          <p:nvPr/>
        </p:nvSpPr>
        <p:spPr>
          <a:xfrm>
            <a:off x="5546474" y="2298500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星: 5 pt 35">
            <a:extLst>
              <a:ext uri="{FF2B5EF4-FFF2-40B4-BE49-F238E27FC236}">
                <a16:creationId xmlns:a16="http://schemas.microsoft.com/office/drawing/2014/main" id="{697435F1-47C3-C73C-572D-9341F2B2939E}"/>
              </a:ext>
            </a:extLst>
          </p:cNvPr>
          <p:cNvSpPr/>
          <p:nvPr/>
        </p:nvSpPr>
        <p:spPr>
          <a:xfrm>
            <a:off x="7226892" y="2298500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星: 5 pt 36">
            <a:extLst>
              <a:ext uri="{FF2B5EF4-FFF2-40B4-BE49-F238E27FC236}">
                <a16:creationId xmlns:a16="http://schemas.microsoft.com/office/drawing/2014/main" id="{AC8599E1-F88F-F4BC-3F6A-BD2A0A02BF16}"/>
              </a:ext>
            </a:extLst>
          </p:cNvPr>
          <p:cNvSpPr/>
          <p:nvPr/>
        </p:nvSpPr>
        <p:spPr>
          <a:xfrm>
            <a:off x="3800475" y="3128965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星: 5 pt 37">
            <a:extLst>
              <a:ext uri="{FF2B5EF4-FFF2-40B4-BE49-F238E27FC236}">
                <a16:creationId xmlns:a16="http://schemas.microsoft.com/office/drawing/2014/main" id="{4335ADE4-90E4-5CAB-8CD8-34C307A53210}"/>
              </a:ext>
            </a:extLst>
          </p:cNvPr>
          <p:cNvSpPr/>
          <p:nvPr/>
        </p:nvSpPr>
        <p:spPr>
          <a:xfrm>
            <a:off x="5205412" y="3128965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星: 5 pt 38">
            <a:extLst>
              <a:ext uri="{FF2B5EF4-FFF2-40B4-BE49-F238E27FC236}">
                <a16:creationId xmlns:a16="http://schemas.microsoft.com/office/drawing/2014/main" id="{39744521-640C-3480-4D7F-E54E0D1543D0}"/>
              </a:ext>
            </a:extLst>
          </p:cNvPr>
          <p:cNvSpPr/>
          <p:nvPr/>
        </p:nvSpPr>
        <p:spPr>
          <a:xfrm>
            <a:off x="6873242" y="3128965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星: 5 pt 39">
            <a:extLst>
              <a:ext uri="{FF2B5EF4-FFF2-40B4-BE49-F238E27FC236}">
                <a16:creationId xmlns:a16="http://schemas.microsoft.com/office/drawing/2014/main" id="{8F40AB5B-D842-3885-3D75-640BDB9DDB40}"/>
              </a:ext>
            </a:extLst>
          </p:cNvPr>
          <p:cNvSpPr/>
          <p:nvPr/>
        </p:nvSpPr>
        <p:spPr>
          <a:xfrm>
            <a:off x="2043111" y="4058346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星: 5 pt 40">
            <a:extLst>
              <a:ext uri="{FF2B5EF4-FFF2-40B4-BE49-F238E27FC236}">
                <a16:creationId xmlns:a16="http://schemas.microsoft.com/office/drawing/2014/main" id="{B0C6C3EE-C9F8-AB73-7C1A-D59F1AB3F3F5}"/>
              </a:ext>
            </a:extLst>
          </p:cNvPr>
          <p:cNvSpPr/>
          <p:nvPr/>
        </p:nvSpPr>
        <p:spPr>
          <a:xfrm>
            <a:off x="3448048" y="4058346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星: 5 pt 41">
            <a:extLst>
              <a:ext uri="{FF2B5EF4-FFF2-40B4-BE49-F238E27FC236}">
                <a16:creationId xmlns:a16="http://schemas.microsoft.com/office/drawing/2014/main" id="{F323CAC2-7F6E-3F98-B20D-46FD3F1738FB}"/>
              </a:ext>
            </a:extLst>
          </p:cNvPr>
          <p:cNvSpPr/>
          <p:nvPr/>
        </p:nvSpPr>
        <p:spPr>
          <a:xfrm>
            <a:off x="4852985" y="4058346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星: 5 pt 42">
            <a:extLst>
              <a:ext uri="{FF2B5EF4-FFF2-40B4-BE49-F238E27FC236}">
                <a16:creationId xmlns:a16="http://schemas.microsoft.com/office/drawing/2014/main" id="{EBC8CF2D-8D5A-0BF9-3B0D-977C5362D1BB}"/>
              </a:ext>
            </a:extLst>
          </p:cNvPr>
          <p:cNvSpPr/>
          <p:nvPr/>
        </p:nvSpPr>
        <p:spPr>
          <a:xfrm>
            <a:off x="6520815" y="4058346"/>
            <a:ext cx="152401" cy="140730"/>
          </a:xfrm>
          <a:prstGeom prst="star5">
            <a:avLst>
              <a:gd name="adj" fmla="val 21707"/>
              <a:gd name="hf" fmla="val 105146"/>
              <a:gd name="vf" fmla="val 11055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A0CB97E-EA04-E1C9-060B-9CFD194E3336}"/>
              </a:ext>
            </a:extLst>
          </p:cNvPr>
          <p:cNvSpPr/>
          <p:nvPr/>
        </p:nvSpPr>
        <p:spPr>
          <a:xfrm>
            <a:off x="965956" y="3036330"/>
            <a:ext cx="856325" cy="4001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Emergency</a:t>
            </a:r>
          </a:p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stairs</a:t>
            </a:r>
            <a:endParaRPr lang="ja-JP" altLang="en-US" sz="10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C249F3EF-FF0C-4E09-124F-5146E4B77D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118726"/>
              </p:ext>
            </p:extLst>
          </p:nvPr>
        </p:nvGraphicFramePr>
        <p:xfrm>
          <a:off x="767833" y="872429"/>
          <a:ext cx="2756415" cy="85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001">
                  <a:extLst>
                    <a:ext uri="{9D8B030D-6E8A-4147-A177-3AD203B41FA5}">
                      <a16:colId xmlns:a16="http://schemas.microsoft.com/office/drawing/2014/main" val="4082411095"/>
                    </a:ext>
                  </a:extLst>
                </a:gridCol>
                <a:gridCol w="1616414">
                  <a:extLst>
                    <a:ext uri="{9D8B030D-6E8A-4147-A177-3AD203B41FA5}">
                      <a16:colId xmlns:a16="http://schemas.microsoft.com/office/drawing/2014/main" val="4029785009"/>
                    </a:ext>
                  </a:extLst>
                </a:gridCol>
              </a:tblGrid>
              <a:tr h="3372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Free Wi-Fi</a:t>
                      </a:r>
                      <a:endParaRPr kumimoji="1" lang="ja-JP" altLang="en-US" sz="1400" dirty="0">
                        <a:latin typeface="07やさしさゴシック" panose="02000600000000000000" pitchFamily="2" charset="-128"/>
                        <a:ea typeface="07やさしさゴシック" panose="02000600000000000000" pitchFamily="2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07やさしさゴシック" panose="02000600000000000000" pitchFamily="2" charset="-128"/>
                        <a:ea typeface="07やさしさゴシック" panose="02000600000000000000" pitchFamily="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888822"/>
                  </a:ext>
                </a:extLst>
              </a:tr>
              <a:tr h="33720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 </a:t>
                      </a:r>
                      <a:r>
                        <a:rPr kumimoji="1" lang="en-US" altLang="ja-JP" sz="1400" dirty="0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SSID</a:t>
                      </a:r>
                      <a:r>
                        <a:rPr kumimoji="1" lang="ja-JP" altLang="en-US" sz="1400" dirty="0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　　   </a:t>
                      </a:r>
                      <a:endParaRPr kumimoji="1" lang="en-US" altLang="ja-JP" sz="1400" dirty="0">
                        <a:latin typeface="07やさしさゴシック" panose="02000600000000000000" pitchFamily="2" charset="-128"/>
                        <a:ea typeface="07やさしさゴシック" panose="02000600000000000000" pitchFamily="2" charset="-128"/>
                      </a:endParaRPr>
                    </a:p>
                    <a:p>
                      <a:r>
                        <a:rPr kumimoji="1" lang="ja-JP" altLang="en-US" sz="1400" dirty="0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 </a:t>
                      </a:r>
                      <a:r>
                        <a:rPr kumimoji="1" lang="en-US" altLang="ja-JP" sz="1400" dirty="0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Password</a:t>
                      </a:r>
                      <a:endParaRPr kumimoji="1" lang="ja-JP" altLang="en-US" sz="1400" dirty="0">
                        <a:latin typeface="07やさしさゴシック" panose="02000600000000000000" pitchFamily="2" charset="-128"/>
                        <a:ea typeface="07やさしさゴシック" panose="02000600000000000000" pitchFamily="2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： </a:t>
                      </a:r>
                      <a:r>
                        <a:rPr kumimoji="1" lang="en-US" altLang="ja-JP" sz="1400" dirty="0" err="1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kamogawa</a:t>
                      </a:r>
                      <a:endParaRPr kumimoji="1" lang="en-US" altLang="ja-JP" sz="1400" dirty="0">
                        <a:latin typeface="07やさしさゴシック" panose="02000600000000000000" pitchFamily="2" charset="-128"/>
                        <a:ea typeface="07やさしさゴシック" panose="02000600000000000000" pitchFamily="2" charset="-128"/>
                      </a:endParaRPr>
                    </a:p>
                    <a:p>
                      <a:r>
                        <a:rPr kumimoji="1" lang="ja-JP" altLang="en-US" sz="1400" dirty="0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： </a:t>
                      </a:r>
                      <a:r>
                        <a:rPr kumimoji="1" lang="en-US" altLang="ja-JP" sz="1400" dirty="0">
                          <a:latin typeface="07やさしさゴシック" panose="02000600000000000000" pitchFamily="2" charset="-128"/>
                          <a:ea typeface="07やさしさゴシック" panose="02000600000000000000" pitchFamily="2" charset="-128"/>
                        </a:rPr>
                        <a:t>kamo8080</a:t>
                      </a:r>
                      <a:endParaRPr kumimoji="1" lang="ja-JP" altLang="en-US" sz="1400" dirty="0">
                        <a:latin typeface="07やさしさゴシック" panose="02000600000000000000" pitchFamily="2" charset="-128"/>
                        <a:ea typeface="07やさしさゴシック" panose="02000600000000000000" pitchFamily="2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6927837"/>
                  </a:ext>
                </a:extLst>
              </a:tr>
            </a:tbl>
          </a:graphicData>
        </a:graphic>
      </p:graphicFrame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F862EDF6-CD30-5B8F-09FD-3D820481CE92}"/>
              </a:ext>
            </a:extLst>
          </p:cNvPr>
          <p:cNvSpPr/>
          <p:nvPr/>
        </p:nvSpPr>
        <p:spPr>
          <a:xfrm>
            <a:off x="2813706" y="5696124"/>
            <a:ext cx="1894296" cy="28469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1250" b="1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Restaurant   “SHIKITEI”</a:t>
            </a:r>
            <a:endParaRPr lang="ja-JP" altLang="en-US" sz="125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A816D4-B460-4446-74D7-B861FFDE062C}"/>
              </a:ext>
            </a:extLst>
          </p:cNvPr>
          <p:cNvSpPr/>
          <p:nvPr/>
        </p:nvSpPr>
        <p:spPr>
          <a:xfrm>
            <a:off x="3245100" y="5901254"/>
            <a:ext cx="44114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28EDA962-1625-7B2E-2BB9-9BF1206104D1}"/>
              </a:ext>
            </a:extLst>
          </p:cNvPr>
          <p:cNvSpPr/>
          <p:nvPr/>
        </p:nvSpPr>
        <p:spPr>
          <a:xfrm>
            <a:off x="2349482" y="6389055"/>
            <a:ext cx="1116192" cy="261610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Corridor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0388C6D5-DD01-81F4-C00C-CDBD7D859956}"/>
              </a:ext>
            </a:extLst>
          </p:cNvPr>
          <p:cNvSpPr/>
          <p:nvPr/>
        </p:nvSpPr>
        <p:spPr>
          <a:xfrm>
            <a:off x="2193303" y="6991231"/>
            <a:ext cx="1095172" cy="43088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Main building</a:t>
            </a:r>
          </a:p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EV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7A532E8D-78B3-FA4E-D4B1-1E855C9F0970}"/>
              </a:ext>
            </a:extLst>
          </p:cNvPr>
          <p:cNvSpPr/>
          <p:nvPr/>
        </p:nvSpPr>
        <p:spPr>
          <a:xfrm>
            <a:off x="1554708" y="6510335"/>
            <a:ext cx="622286" cy="4001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Table</a:t>
            </a:r>
          </a:p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 tennis</a:t>
            </a:r>
            <a:endParaRPr lang="ja-JP" altLang="en-US" sz="10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C9EEAB94-F1E9-BA03-DEEA-39FC2F6EBA2E}"/>
              </a:ext>
            </a:extLst>
          </p:cNvPr>
          <p:cNvSpPr/>
          <p:nvPr/>
        </p:nvSpPr>
        <p:spPr>
          <a:xfrm>
            <a:off x="4296320" y="6466617"/>
            <a:ext cx="523220" cy="1169551"/>
          </a:xfrm>
          <a:prstGeom prst="rect">
            <a:avLst/>
          </a:prstGeom>
          <a:noFill/>
          <a:effectLst/>
        </p:spPr>
        <p:txBody>
          <a:bodyPr vert="horz" wrap="square" lIns="91440" tIns="45720" rIns="91440" bIns="45720">
            <a:spAutoFit/>
          </a:bodyPr>
          <a:lstStyle/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H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O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T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A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R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U</a:t>
            </a:r>
          </a:p>
          <a:p>
            <a:pPr algn="ctr"/>
            <a:r>
              <a:rPr lang="ja-JP" altLang="en-US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①</a:t>
            </a:r>
            <a:endParaRPr lang="en-US" altLang="ja-JP" sz="100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598CBCAD-B494-7F40-0237-A6AFB09C8FD9}"/>
              </a:ext>
            </a:extLst>
          </p:cNvPr>
          <p:cNvSpPr/>
          <p:nvPr/>
        </p:nvSpPr>
        <p:spPr>
          <a:xfrm>
            <a:off x="4505976" y="6466617"/>
            <a:ext cx="523220" cy="1169551"/>
          </a:xfrm>
          <a:prstGeom prst="rect">
            <a:avLst/>
          </a:prstGeom>
          <a:noFill/>
          <a:effectLst/>
        </p:spPr>
        <p:txBody>
          <a:bodyPr vert="horz" wrap="square" lIns="91440" tIns="45720" rIns="91440" bIns="45720">
            <a:spAutoFit/>
          </a:bodyPr>
          <a:lstStyle/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H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O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T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A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R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U</a:t>
            </a:r>
          </a:p>
          <a:p>
            <a:pPr algn="ctr"/>
            <a:r>
              <a:rPr lang="ja-JP" altLang="en-US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②</a:t>
            </a:r>
            <a:endParaRPr lang="en-US" altLang="ja-JP" sz="100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E6D42A1-8E93-33FC-589B-8691EBE85B33}"/>
              </a:ext>
            </a:extLst>
          </p:cNvPr>
          <p:cNvSpPr/>
          <p:nvPr/>
        </p:nvSpPr>
        <p:spPr>
          <a:xfrm>
            <a:off x="4816493" y="6466617"/>
            <a:ext cx="523220" cy="1169551"/>
          </a:xfrm>
          <a:prstGeom prst="rect">
            <a:avLst/>
          </a:prstGeom>
          <a:noFill/>
          <a:effectLst/>
        </p:spPr>
        <p:txBody>
          <a:bodyPr vert="horz" wrap="square" lIns="91440" tIns="45720" rIns="91440" bIns="45720">
            <a:spAutoFit/>
          </a:bodyPr>
          <a:lstStyle/>
          <a:p>
            <a:pPr algn="ctr"/>
            <a:endParaRPr lang="en-US" altLang="ja-JP" sz="100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A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Y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A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M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E</a:t>
            </a:r>
          </a:p>
          <a:p>
            <a:pPr algn="ctr"/>
            <a:r>
              <a:rPr lang="ja-JP" altLang="en-US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①</a:t>
            </a:r>
            <a:endParaRPr lang="en-US" altLang="ja-JP" sz="100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556BF283-6172-F9BB-9F52-9CCB2B6BCA40}"/>
              </a:ext>
            </a:extLst>
          </p:cNvPr>
          <p:cNvSpPr/>
          <p:nvPr/>
        </p:nvSpPr>
        <p:spPr>
          <a:xfrm>
            <a:off x="5043190" y="6466617"/>
            <a:ext cx="523220" cy="1169551"/>
          </a:xfrm>
          <a:prstGeom prst="rect">
            <a:avLst/>
          </a:prstGeom>
          <a:noFill/>
          <a:effectLst/>
        </p:spPr>
        <p:txBody>
          <a:bodyPr vert="horz" wrap="square" lIns="91440" tIns="45720" rIns="91440" bIns="45720">
            <a:spAutoFit/>
          </a:bodyPr>
          <a:lstStyle/>
          <a:p>
            <a:pPr algn="ctr"/>
            <a:endParaRPr lang="en-US" altLang="ja-JP" sz="100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A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Y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A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M</a:t>
            </a:r>
          </a:p>
          <a:p>
            <a:pPr algn="ctr"/>
            <a:r>
              <a:rPr lang="en-US" altLang="ja-JP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E</a:t>
            </a:r>
          </a:p>
          <a:p>
            <a:pPr algn="ctr"/>
            <a:r>
              <a:rPr lang="ja-JP" altLang="en-US" sz="100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②</a:t>
            </a:r>
            <a:endParaRPr lang="en-US" altLang="ja-JP" sz="100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678522A3-B852-D371-79A3-14C066704901}"/>
              </a:ext>
            </a:extLst>
          </p:cNvPr>
          <p:cNvSpPr/>
          <p:nvPr/>
        </p:nvSpPr>
        <p:spPr>
          <a:xfrm>
            <a:off x="4671613" y="5647939"/>
            <a:ext cx="1010212" cy="4001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West building</a:t>
            </a:r>
          </a:p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EV</a:t>
            </a:r>
            <a:endParaRPr lang="ja-JP" altLang="en-US" sz="10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69954069-2793-2EA7-77F4-3689F1A18C80}"/>
              </a:ext>
            </a:extLst>
          </p:cNvPr>
          <p:cNvSpPr/>
          <p:nvPr/>
        </p:nvSpPr>
        <p:spPr>
          <a:xfrm>
            <a:off x="5515994" y="8306963"/>
            <a:ext cx="1010212" cy="4001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West building</a:t>
            </a:r>
          </a:p>
          <a:p>
            <a:pPr algn="ctr"/>
            <a:r>
              <a:rPr lang="en-US" altLang="ja-JP" sz="10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EV</a:t>
            </a:r>
            <a:endParaRPr lang="ja-JP" altLang="en-US" sz="10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D61E6BA8-EC23-98E9-A568-4F363A12183D}"/>
              </a:ext>
            </a:extLst>
          </p:cNvPr>
          <p:cNvCxnSpPr>
            <a:cxnSpLocks/>
          </p:cNvCxnSpPr>
          <p:nvPr/>
        </p:nvCxnSpPr>
        <p:spPr>
          <a:xfrm>
            <a:off x="443842" y="7081552"/>
            <a:ext cx="85028" cy="39097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E2F39068-4046-7667-E8A5-0CA3CB6832EE}"/>
              </a:ext>
            </a:extLst>
          </p:cNvPr>
          <p:cNvSpPr/>
          <p:nvPr/>
        </p:nvSpPr>
        <p:spPr>
          <a:xfrm>
            <a:off x="85499" y="6650665"/>
            <a:ext cx="1192792" cy="430887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Souvenir Shop</a:t>
            </a:r>
          </a:p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AM 7 ~ PM 9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5892A491-FFDE-F0D0-1238-065D72011334}"/>
              </a:ext>
            </a:extLst>
          </p:cNvPr>
          <p:cNvSpPr/>
          <p:nvPr/>
        </p:nvSpPr>
        <p:spPr>
          <a:xfrm>
            <a:off x="958312" y="7242194"/>
            <a:ext cx="1192792" cy="261610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Hotel Entrance</a:t>
            </a: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2B21C154-989D-8DA4-DF0C-C9952EF2C0BE}"/>
              </a:ext>
            </a:extLst>
          </p:cNvPr>
          <p:cNvSpPr/>
          <p:nvPr/>
        </p:nvSpPr>
        <p:spPr>
          <a:xfrm>
            <a:off x="1329219" y="8037174"/>
            <a:ext cx="44114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⑨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C37535FA-A601-784D-E3F7-3DA896BAE50E}"/>
              </a:ext>
            </a:extLst>
          </p:cNvPr>
          <p:cNvSpPr/>
          <p:nvPr/>
        </p:nvSpPr>
        <p:spPr>
          <a:xfrm>
            <a:off x="2303901" y="8328424"/>
            <a:ext cx="69762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⑥⑦</a:t>
            </a:r>
            <a:endParaRPr lang="ja-JP" altLang="en-US" sz="20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D8D120BA-B017-169D-03D0-1B666C809B1B}"/>
              </a:ext>
            </a:extLst>
          </p:cNvPr>
          <p:cNvSpPr/>
          <p:nvPr/>
        </p:nvSpPr>
        <p:spPr>
          <a:xfrm>
            <a:off x="2219810" y="7535923"/>
            <a:ext cx="1194558" cy="2616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Smoking booth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B5400FB7-0F23-1C36-625B-F6D0AF591380}"/>
              </a:ext>
            </a:extLst>
          </p:cNvPr>
          <p:cNvSpPr/>
          <p:nvPr/>
        </p:nvSpPr>
        <p:spPr>
          <a:xfrm>
            <a:off x="4787029" y="9642522"/>
            <a:ext cx="779381" cy="284693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250" b="1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HISYOU</a:t>
            </a:r>
            <a:endParaRPr lang="ja-JP" altLang="en-US" sz="125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02ACDF12-FB28-AEDA-9361-E35E54114BBF}"/>
              </a:ext>
            </a:extLst>
          </p:cNvPr>
          <p:cNvSpPr/>
          <p:nvPr/>
        </p:nvSpPr>
        <p:spPr>
          <a:xfrm>
            <a:off x="4752333" y="7926532"/>
            <a:ext cx="755335" cy="284693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250" b="1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YUZUKI</a:t>
            </a:r>
            <a:endParaRPr lang="ja-JP" altLang="en-US" sz="125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cxnSp>
        <p:nvCxnSpPr>
          <p:cNvPr id="73" name="直線矢印コネクタ 72">
            <a:extLst>
              <a:ext uri="{FF2B5EF4-FFF2-40B4-BE49-F238E27FC236}">
                <a16:creationId xmlns:a16="http://schemas.microsoft.com/office/drawing/2014/main" id="{1902E9E9-ABFD-1B0F-16BE-85730753D530}"/>
              </a:ext>
            </a:extLst>
          </p:cNvPr>
          <p:cNvCxnSpPr>
            <a:cxnSpLocks/>
          </p:cNvCxnSpPr>
          <p:nvPr/>
        </p:nvCxnSpPr>
        <p:spPr>
          <a:xfrm>
            <a:off x="5272785" y="8145344"/>
            <a:ext cx="85028" cy="39097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37B0FF03-58AD-B30F-4FB8-3F065FF5807E}"/>
              </a:ext>
            </a:extLst>
          </p:cNvPr>
          <p:cNvSpPr/>
          <p:nvPr/>
        </p:nvSpPr>
        <p:spPr>
          <a:xfrm>
            <a:off x="6174845" y="9690932"/>
            <a:ext cx="986167" cy="2616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Private</a:t>
            </a:r>
            <a:r>
              <a:rPr lang="ja-JP" altLang="en-US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bath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D9A18A87-39A1-B336-6ACF-644789608B5C}"/>
              </a:ext>
            </a:extLst>
          </p:cNvPr>
          <p:cNvCxnSpPr>
            <a:cxnSpLocks/>
          </p:cNvCxnSpPr>
          <p:nvPr/>
        </p:nvCxnSpPr>
        <p:spPr>
          <a:xfrm flipH="1" flipV="1">
            <a:off x="6416953" y="9375722"/>
            <a:ext cx="156941" cy="2880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9" name="フリーフォーム: 図形 78">
            <a:extLst>
              <a:ext uri="{FF2B5EF4-FFF2-40B4-BE49-F238E27FC236}">
                <a16:creationId xmlns:a16="http://schemas.microsoft.com/office/drawing/2014/main" id="{735B95F2-8BBE-46DC-E339-12C000B21D91}"/>
              </a:ext>
            </a:extLst>
          </p:cNvPr>
          <p:cNvSpPr/>
          <p:nvPr/>
        </p:nvSpPr>
        <p:spPr>
          <a:xfrm>
            <a:off x="6524625" y="7867650"/>
            <a:ext cx="133350" cy="209550"/>
          </a:xfrm>
          <a:custGeom>
            <a:avLst/>
            <a:gdLst>
              <a:gd name="connsiteX0" fmla="*/ 0 w 133350"/>
              <a:gd name="connsiteY0" fmla="*/ 209550 h 209550"/>
              <a:gd name="connsiteX1" fmla="*/ 66675 w 133350"/>
              <a:gd name="connsiteY1" fmla="*/ 0 h 209550"/>
              <a:gd name="connsiteX2" fmla="*/ 133350 w 133350"/>
              <a:gd name="connsiteY2" fmla="*/ 209550 h 20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3350" h="209550">
                <a:moveTo>
                  <a:pt x="0" y="209550"/>
                </a:moveTo>
                <a:lnTo>
                  <a:pt x="66675" y="0"/>
                </a:lnTo>
                <a:lnTo>
                  <a:pt x="133350" y="20955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9D1E5CB6-952D-059A-F05A-AFD98CF4373A}"/>
              </a:ext>
            </a:extLst>
          </p:cNvPr>
          <p:cNvSpPr/>
          <p:nvPr/>
        </p:nvSpPr>
        <p:spPr>
          <a:xfrm>
            <a:off x="6301377" y="7643629"/>
            <a:ext cx="591830" cy="2616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Sauna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799BD79E-404D-6632-E1C8-9DFAA04419CD}"/>
              </a:ext>
            </a:extLst>
          </p:cNvPr>
          <p:cNvSpPr/>
          <p:nvPr/>
        </p:nvSpPr>
        <p:spPr>
          <a:xfrm>
            <a:off x="6342198" y="7369112"/>
            <a:ext cx="1253869" cy="2616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Open-air bathes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cxnSp>
        <p:nvCxnSpPr>
          <p:cNvPr id="82" name="直線矢印コネクタ 81">
            <a:extLst>
              <a:ext uri="{FF2B5EF4-FFF2-40B4-BE49-F238E27FC236}">
                <a16:creationId xmlns:a16="http://schemas.microsoft.com/office/drawing/2014/main" id="{DF06DBD7-E000-931D-0E9F-BEF85D539ED5}"/>
              </a:ext>
            </a:extLst>
          </p:cNvPr>
          <p:cNvCxnSpPr>
            <a:cxnSpLocks/>
          </p:cNvCxnSpPr>
          <p:nvPr/>
        </p:nvCxnSpPr>
        <p:spPr>
          <a:xfrm flipH="1" flipV="1">
            <a:off x="7184025" y="7573572"/>
            <a:ext cx="57705" cy="44792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E8313391-58CD-9DC6-2A2F-947A52B43D1E}"/>
              </a:ext>
            </a:extLst>
          </p:cNvPr>
          <p:cNvSpPr/>
          <p:nvPr/>
        </p:nvSpPr>
        <p:spPr>
          <a:xfrm>
            <a:off x="6702964" y="8183892"/>
            <a:ext cx="883576" cy="2616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Hot spring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DF7E9CCD-8850-50C0-C8B5-8AD874A76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242" y="8402922"/>
            <a:ext cx="305509" cy="3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" name="直線矢印コネクタ 1">
            <a:extLst>
              <a:ext uri="{FF2B5EF4-FFF2-40B4-BE49-F238E27FC236}">
                <a16:creationId xmlns:a16="http://schemas.microsoft.com/office/drawing/2014/main" id="{1C99B140-40AE-4F9D-9730-AD596334650C}"/>
              </a:ext>
            </a:extLst>
          </p:cNvPr>
          <p:cNvCxnSpPr>
            <a:cxnSpLocks/>
          </p:cNvCxnSpPr>
          <p:nvPr/>
        </p:nvCxnSpPr>
        <p:spPr>
          <a:xfrm flipV="1">
            <a:off x="6301377" y="633793"/>
            <a:ext cx="255309" cy="25537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C6DE992F-2051-1FE0-43F0-A035685E59EA}"/>
              </a:ext>
            </a:extLst>
          </p:cNvPr>
          <p:cNvCxnSpPr>
            <a:cxnSpLocks/>
          </p:cNvCxnSpPr>
          <p:nvPr/>
        </p:nvCxnSpPr>
        <p:spPr>
          <a:xfrm flipH="1" flipV="1">
            <a:off x="5281612" y="1924912"/>
            <a:ext cx="104729" cy="19140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661D02D5-F826-9831-1410-1E5E59CDF951}"/>
              </a:ext>
            </a:extLst>
          </p:cNvPr>
          <p:cNvCxnSpPr>
            <a:cxnSpLocks/>
          </p:cNvCxnSpPr>
          <p:nvPr/>
        </p:nvCxnSpPr>
        <p:spPr>
          <a:xfrm flipH="1" flipV="1">
            <a:off x="2286136" y="6708898"/>
            <a:ext cx="174806" cy="23424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014BDB3E-AD01-9318-1494-EB6E93236AFC}"/>
              </a:ext>
            </a:extLst>
          </p:cNvPr>
          <p:cNvCxnSpPr>
            <a:cxnSpLocks/>
          </p:cNvCxnSpPr>
          <p:nvPr/>
        </p:nvCxnSpPr>
        <p:spPr>
          <a:xfrm flipH="1">
            <a:off x="5304800" y="9158215"/>
            <a:ext cx="104427" cy="41423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2" name="Picture 4">
            <a:extLst>
              <a:ext uri="{FF2B5EF4-FFF2-40B4-BE49-F238E27FC236}">
                <a16:creationId xmlns:a16="http://schemas.microsoft.com/office/drawing/2014/main" id="{A4AE6FEA-0F15-EEEB-4AF5-590337142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753" y="9091182"/>
            <a:ext cx="198473" cy="197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C346310A-7665-BDD1-CB82-383BAF969C71}"/>
              </a:ext>
            </a:extLst>
          </p:cNvPr>
          <p:cNvCxnSpPr>
            <a:cxnSpLocks/>
          </p:cNvCxnSpPr>
          <p:nvPr/>
        </p:nvCxnSpPr>
        <p:spPr>
          <a:xfrm flipH="1" flipV="1">
            <a:off x="6051662" y="8626864"/>
            <a:ext cx="246366" cy="40011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0FDBE0A-09EF-5CC4-A334-52BFF4023C59}"/>
              </a:ext>
            </a:extLst>
          </p:cNvPr>
          <p:cNvSpPr/>
          <p:nvPr/>
        </p:nvSpPr>
        <p:spPr>
          <a:xfrm>
            <a:off x="639755" y="7825115"/>
            <a:ext cx="588624" cy="26161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Lobby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30E037B6-2495-01E2-12E3-E0C0817F395C}"/>
              </a:ext>
            </a:extLst>
          </p:cNvPr>
          <p:cNvCxnSpPr>
            <a:cxnSpLocks/>
          </p:cNvCxnSpPr>
          <p:nvPr/>
        </p:nvCxnSpPr>
        <p:spPr>
          <a:xfrm flipH="1">
            <a:off x="663936" y="9193099"/>
            <a:ext cx="431438" cy="837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481C06D-961A-6608-FA93-8163757B8A07}"/>
              </a:ext>
            </a:extLst>
          </p:cNvPr>
          <p:cNvSpPr/>
          <p:nvPr/>
        </p:nvSpPr>
        <p:spPr>
          <a:xfrm>
            <a:off x="706138" y="8588913"/>
            <a:ext cx="771366" cy="43088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Garden</a:t>
            </a:r>
          </a:p>
          <a:p>
            <a:pPr algn="ctr"/>
            <a:r>
              <a:rPr lang="en-US" altLang="ja-JP" sz="1100" dirty="0">
                <a:ln w="0"/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Entrance</a:t>
            </a:r>
            <a:endParaRPr lang="ja-JP" altLang="en-US" sz="1100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AF7327A6-3728-31C1-DC17-8531EAA7E47B}"/>
              </a:ext>
            </a:extLst>
          </p:cNvPr>
          <p:cNvSpPr/>
          <p:nvPr/>
        </p:nvSpPr>
        <p:spPr>
          <a:xfrm>
            <a:off x="1002224" y="9572449"/>
            <a:ext cx="617477" cy="284693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250" b="1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rPr>
              <a:t>IRORI</a:t>
            </a:r>
            <a:endParaRPr lang="ja-JP" altLang="en-US" sz="1250" b="1" dirty="0">
              <a:ln w="0"/>
              <a:latin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41255EBA-D947-6CC2-C8B3-D5A3AD2BEDCD}"/>
              </a:ext>
            </a:extLst>
          </p:cNvPr>
          <p:cNvGrpSpPr/>
          <p:nvPr/>
        </p:nvGrpSpPr>
        <p:grpSpPr>
          <a:xfrm>
            <a:off x="1791529" y="10118306"/>
            <a:ext cx="1928170" cy="315766"/>
            <a:chOff x="1990316" y="9904658"/>
            <a:chExt cx="1928170" cy="315766"/>
          </a:xfrm>
        </p:grpSpPr>
        <p:sp>
          <p:nvSpPr>
            <p:cNvPr id="62" name="星: 5 pt 61">
              <a:extLst>
                <a:ext uri="{FF2B5EF4-FFF2-40B4-BE49-F238E27FC236}">
                  <a16:creationId xmlns:a16="http://schemas.microsoft.com/office/drawing/2014/main" id="{35453CFB-A53F-6505-6556-6CDFC3863CD8}"/>
                </a:ext>
              </a:extLst>
            </p:cNvPr>
            <p:cNvSpPr/>
            <p:nvPr/>
          </p:nvSpPr>
          <p:spPr>
            <a:xfrm>
              <a:off x="1990316" y="9904658"/>
              <a:ext cx="283305" cy="261610"/>
            </a:xfrm>
            <a:prstGeom prst="star5">
              <a:avLst>
                <a:gd name="adj" fmla="val 21707"/>
                <a:gd name="hf" fmla="val 105146"/>
                <a:gd name="vf" fmla="val 110557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5B8E2FEE-F0CC-1462-655C-913CE5C2B46D}"/>
                </a:ext>
              </a:extLst>
            </p:cNvPr>
            <p:cNvSpPr/>
            <p:nvPr/>
          </p:nvSpPr>
          <p:spPr>
            <a:xfrm>
              <a:off x="2160242" y="9943425"/>
              <a:ext cx="1758244" cy="276999"/>
            </a:xfrm>
            <a:prstGeom prst="rect">
              <a:avLst/>
            </a:prstGeom>
            <a:noFill/>
            <a:effectLst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altLang="ja-JP" sz="1200" dirty="0">
                  <a:ln w="0"/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Emergency</a:t>
              </a:r>
              <a:r>
                <a:rPr lang="ja-JP" altLang="en-US" sz="1200" dirty="0">
                  <a:ln w="0"/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 </a:t>
              </a:r>
              <a:r>
                <a:rPr lang="en-US" altLang="ja-JP" sz="1200" dirty="0">
                  <a:ln w="0"/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stairs</a:t>
              </a:r>
              <a:endParaRPr lang="ja-JP" altLang="en-US" sz="1200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endParaRPr>
            </a:p>
          </p:txBody>
        </p:sp>
      </p:grp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0D55ECAE-2F2D-60DE-318A-8420571E68E0}"/>
              </a:ext>
            </a:extLst>
          </p:cNvPr>
          <p:cNvGrpSpPr/>
          <p:nvPr/>
        </p:nvGrpSpPr>
        <p:grpSpPr>
          <a:xfrm>
            <a:off x="4296787" y="10186406"/>
            <a:ext cx="3339800" cy="276999"/>
            <a:chOff x="1965000" y="10275306"/>
            <a:chExt cx="3339800" cy="276999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64A04F75-F8CD-D310-B657-210B36C9F17D}"/>
                </a:ext>
              </a:extLst>
            </p:cNvPr>
            <p:cNvSpPr/>
            <p:nvPr/>
          </p:nvSpPr>
          <p:spPr>
            <a:xfrm>
              <a:off x="1965000" y="10306050"/>
              <a:ext cx="321136" cy="1685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02217B50-973D-6AF4-96C1-57AA58CFB2D9}"/>
                </a:ext>
              </a:extLst>
            </p:cNvPr>
            <p:cNvSpPr/>
            <p:nvPr/>
          </p:nvSpPr>
          <p:spPr>
            <a:xfrm>
              <a:off x="2160242" y="10275306"/>
              <a:ext cx="3144558" cy="276999"/>
            </a:xfrm>
            <a:prstGeom prst="rect">
              <a:avLst/>
            </a:prstGeom>
            <a:noFill/>
            <a:effectLst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altLang="ja-JP" sz="1200" dirty="0">
                  <a:ln w="0"/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The vending machines on each floor</a:t>
              </a:r>
              <a:endParaRPr lang="ja-JP" altLang="en-US" sz="1200" dirty="0">
                <a:ln w="0"/>
                <a:latin typeface="Sans Serif Collection" panose="020B0502040504020204" pitchFamily="34" charset="0"/>
                <a:cs typeface="Sans Serif Collection" panose="020B0502040504020204" pitchFamily="34" charset="0"/>
              </a:endParaRPr>
            </a:p>
          </p:txBody>
        </p:sp>
      </p:grp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67D9ACFF-8BC1-3BFE-5E52-4CE89298C8C7}"/>
              </a:ext>
            </a:extLst>
          </p:cNvPr>
          <p:cNvCxnSpPr>
            <a:cxnSpLocks/>
          </p:cNvCxnSpPr>
          <p:nvPr/>
        </p:nvCxnSpPr>
        <p:spPr>
          <a:xfrm flipH="1" flipV="1">
            <a:off x="5333976" y="5972836"/>
            <a:ext cx="102002" cy="43937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6" name="直線矢印コネクタ 85">
            <a:extLst>
              <a:ext uri="{FF2B5EF4-FFF2-40B4-BE49-F238E27FC236}">
                <a16:creationId xmlns:a16="http://schemas.microsoft.com/office/drawing/2014/main" id="{72BCF985-AA27-AF53-B954-C48FC60B7AC0}"/>
              </a:ext>
            </a:extLst>
          </p:cNvPr>
          <p:cNvCxnSpPr>
            <a:cxnSpLocks/>
          </p:cNvCxnSpPr>
          <p:nvPr/>
        </p:nvCxnSpPr>
        <p:spPr>
          <a:xfrm flipH="1">
            <a:off x="1417187" y="8488304"/>
            <a:ext cx="225731" cy="26676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9" name="図 88">
            <a:extLst>
              <a:ext uri="{FF2B5EF4-FFF2-40B4-BE49-F238E27FC236}">
                <a16:creationId xmlns:a16="http://schemas.microsoft.com/office/drawing/2014/main" id="{443C8769-D4AB-1037-E705-1BA6BC51FD4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9751">
            <a:off x="2682756" y="7869382"/>
            <a:ext cx="422889" cy="593286"/>
          </a:xfrm>
          <a:prstGeom prst="rect">
            <a:avLst/>
          </a:prstGeom>
        </p:spPr>
      </p:pic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5AEC7F03-293A-A687-D065-B355F7A320AB}"/>
              </a:ext>
            </a:extLst>
          </p:cNvPr>
          <p:cNvSpPr/>
          <p:nvPr/>
        </p:nvSpPr>
        <p:spPr>
          <a:xfrm>
            <a:off x="5740430" y="4507853"/>
            <a:ext cx="486030" cy="27699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200" b="1" dirty="0">
                <a:ln w="0"/>
                <a:latin typeface="+mj-ea"/>
                <a:ea typeface="+mj-ea"/>
                <a:cs typeface="Sans Serif Collection" panose="020B0502040504020204" pitchFamily="34" charset="0"/>
              </a:rPr>
              <a:t>平成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64BEBD1B-1601-E876-67D5-F773F03ECCCB}"/>
              </a:ext>
            </a:extLst>
          </p:cNvPr>
          <p:cNvSpPr/>
          <p:nvPr/>
        </p:nvSpPr>
        <p:spPr>
          <a:xfrm>
            <a:off x="3442497" y="5461752"/>
            <a:ext cx="636713" cy="27699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200" b="1" dirty="0">
                <a:ln w="0"/>
                <a:latin typeface="+mj-ea"/>
                <a:ea typeface="+mj-ea"/>
                <a:cs typeface="Sans Serif Collection" panose="020B0502040504020204" pitchFamily="34" charset="0"/>
              </a:rPr>
              <a:t>四季亭</a:t>
            </a:r>
          </a:p>
        </p:txBody>
      </p:sp>
      <p:pic>
        <p:nvPicPr>
          <p:cNvPr id="93" name="図 92">
            <a:extLst>
              <a:ext uri="{FF2B5EF4-FFF2-40B4-BE49-F238E27FC236}">
                <a16:creationId xmlns:a16="http://schemas.microsoft.com/office/drawing/2014/main" id="{DB303E7C-212C-64C1-F9AD-FE15E173A6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84" y="7906576"/>
            <a:ext cx="636713" cy="477535"/>
          </a:xfrm>
          <a:prstGeom prst="rect">
            <a:avLst/>
          </a:prstGeom>
        </p:spPr>
      </p:pic>
      <p:cxnSp>
        <p:nvCxnSpPr>
          <p:cNvPr id="94" name="直線矢印コネクタ 93">
            <a:extLst>
              <a:ext uri="{FF2B5EF4-FFF2-40B4-BE49-F238E27FC236}">
                <a16:creationId xmlns:a16="http://schemas.microsoft.com/office/drawing/2014/main" id="{3A808ACF-5696-E919-ECD8-6F6ED001EC0D}"/>
              </a:ext>
            </a:extLst>
          </p:cNvPr>
          <p:cNvCxnSpPr>
            <a:cxnSpLocks/>
          </p:cNvCxnSpPr>
          <p:nvPr/>
        </p:nvCxnSpPr>
        <p:spPr>
          <a:xfrm flipH="1">
            <a:off x="2367485" y="7762684"/>
            <a:ext cx="176758" cy="44854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A6748915-DBB4-1286-73D8-C262E8595244}"/>
              </a:ext>
            </a:extLst>
          </p:cNvPr>
          <p:cNvSpPr/>
          <p:nvPr/>
        </p:nvSpPr>
        <p:spPr>
          <a:xfrm>
            <a:off x="8329398" y="670393"/>
            <a:ext cx="6135719" cy="801757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①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Your room is </a:t>
            </a:r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 （　　　）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 on the</a:t>
            </a:r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（　　　）</a:t>
            </a:r>
            <a:r>
              <a:rPr lang="en-US" altLang="ja-JP" sz="1200" dirty="0" err="1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th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 floor.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お客様のお部屋は（　　　）階（　　　）号室です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②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The guest rooms have self locking doors. 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お部屋はオートロックです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③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Your dinner will be served at SHIKITEI on the 2nd floor.</a:t>
            </a: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Breakfast is served buffet-style in the HEISEI on the 3rd floor.</a:t>
            </a: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Breakfast is served from 7:00 AM to 9:00 AM.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夕食は２階の四季亭・朝食はブッフェ形式で３階の平成でご用意いたします。</a:t>
            </a:r>
            <a:endParaRPr lang="en-US" altLang="ja-JP" sz="11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朝食の時間は</a:t>
            </a:r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7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時～</a:t>
            </a:r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9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時です</a:t>
            </a:r>
            <a:endParaRPr lang="en-US" altLang="ja-JP" sz="11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④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The public bath is located at the end of the hallway on the 1st floor.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大浴場は１階のつきあたりです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</a:t>
            </a:r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The public bath is open from 3:00 PM to midnight, and from 6:00</a:t>
            </a: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AM to 9:00 AM in the morning.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大浴場は</a:t>
            </a:r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15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時～</a:t>
            </a:r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24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時　朝は</a:t>
            </a:r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6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時～</a:t>
            </a:r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9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時です</a:t>
            </a:r>
            <a:endParaRPr lang="en-US" altLang="ja-JP" sz="11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⑤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Towels are provided in your room.</a:t>
            </a: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Please bring them with you when you go to the public bath.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タオルはお部屋にございます。大浴場へ行く際にお持ちください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⑥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Amenities are not provided in the guest room.</a:t>
            </a: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Please feel free to pick them up from the lobby if needed.”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アメニティはお部屋にございません。必要でしたらロビーからお持ちください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⑦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The hotel’s original yukata has been placed in your room.</a:t>
            </a: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Colorful yukata are available in the lobby.”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オリジナル浴衣がお部屋に、色浴衣はロビーにございます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⓼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The coffee machine is available 24 hours a day, free of charge.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コーヒーマシンは</a:t>
            </a:r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24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時間無料です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⑨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Please enjoy a free tasting of Hiroshima’s local sake, available until 9:00 PM.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日本酒飲み比べは</a:t>
            </a:r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21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時まで無料です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pPr marL="228600" indent="-228600">
              <a:buAutoNum type="circleNumDbPlain" startAt="10"/>
            </a:pP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Check out is 10am.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チェックアウトは</a:t>
            </a:r>
            <a:r>
              <a:rPr lang="en-US" altLang="ja-JP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10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時です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endParaRPr lang="en-US" altLang="ja-JP" sz="12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r>
              <a:rPr lang="ja-JP" altLang="en-US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　 </a:t>
            </a:r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Should you require any assistance, please feel free to visit the front desk.</a:t>
            </a:r>
          </a:p>
          <a:p>
            <a:r>
              <a:rPr lang="en-US" altLang="ja-JP" sz="12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	</a:t>
            </a:r>
            <a:r>
              <a:rPr lang="ja-JP" altLang="en-US" sz="110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何かご用がございましたらフロントへお越しください</a:t>
            </a:r>
            <a:endParaRPr lang="en-US" altLang="ja-JP" sz="120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EC226165-8B02-8317-E653-35AD974F6F3F}"/>
              </a:ext>
            </a:extLst>
          </p:cNvPr>
          <p:cNvSpPr/>
          <p:nvPr/>
        </p:nvSpPr>
        <p:spPr>
          <a:xfrm>
            <a:off x="1473187" y="7568068"/>
            <a:ext cx="44114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⑧</a:t>
            </a:r>
            <a:endParaRPr lang="ja-JP" altLang="en-US" sz="20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C2244138-E2B6-E7AA-1392-ECEB8D785B84}"/>
              </a:ext>
            </a:extLst>
          </p:cNvPr>
          <p:cNvSpPr/>
          <p:nvPr/>
        </p:nvSpPr>
        <p:spPr>
          <a:xfrm>
            <a:off x="8205121" y="8915559"/>
            <a:ext cx="6384272" cy="14927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en-US" altLang="ja-JP" sz="11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We have the bathing tax policy. It is required by the law in Japan.</a:t>
            </a:r>
          </a:p>
          <a:p>
            <a:r>
              <a:rPr lang="en-US" altLang="ja-JP" sz="11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The cost is </a:t>
            </a:r>
            <a:r>
              <a:rPr lang="en-US" altLang="ja-JP" sz="1400" b="1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150</a:t>
            </a:r>
            <a:r>
              <a:rPr lang="en-US" altLang="ja-JP" sz="1100" b="1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 yen </a:t>
            </a:r>
            <a:r>
              <a:rPr lang="en-US" altLang="ja-JP" sz="11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per person per night.</a:t>
            </a:r>
          </a:p>
          <a:p>
            <a:r>
              <a:rPr lang="en-US" altLang="ja-JP" sz="11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You have to pay the tax when you are our guest, even if you don’t use any bath facilities.</a:t>
            </a:r>
          </a:p>
          <a:p>
            <a:r>
              <a:rPr lang="en-US" altLang="ja-JP" sz="1100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We thank you for your support and understanding. Thank you.</a:t>
            </a:r>
          </a:p>
          <a:p>
            <a:endParaRPr lang="en-US" altLang="ja-JP" sz="1100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pPr lvl="1"/>
            <a:r>
              <a:rPr lang="ja-JP" altLang="en-US" sz="105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日本には法律で義務付けられている入湯税という制度があります。</a:t>
            </a:r>
            <a:endParaRPr lang="en-US" altLang="ja-JP" sz="105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pPr lvl="1"/>
            <a:r>
              <a:rPr lang="ja-JP" altLang="en-US" sz="105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お一人当たり１泊</a:t>
            </a:r>
            <a:r>
              <a:rPr lang="en-US" altLang="ja-JP" sz="105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150</a:t>
            </a:r>
            <a:r>
              <a:rPr lang="ja-JP" altLang="en-US" sz="105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円でお風呂の施設を使わない場合でも、お支払いいただいております。</a:t>
            </a:r>
            <a:endParaRPr lang="en-US" altLang="ja-JP" sz="105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  <a:p>
            <a:pPr lvl="1"/>
            <a:r>
              <a:rPr lang="ja-JP" altLang="en-US" sz="1050" dirty="0">
                <a:ln w="0"/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ご理解いただけますと幸いです。</a:t>
            </a:r>
            <a:endParaRPr lang="en-US" altLang="ja-JP" sz="1050" dirty="0">
              <a:ln w="0"/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ans Serif Collection" panose="020B0502040504020204" pitchFamily="34" charset="0"/>
            </a:endParaRPr>
          </a:p>
        </p:txBody>
      </p:sp>
      <p:sp>
        <p:nvSpPr>
          <p:cNvPr id="100" name="大かっこ 99">
            <a:extLst>
              <a:ext uri="{FF2B5EF4-FFF2-40B4-BE49-F238E27FC236}">
                <a16:creationId xmlns:a16="http://schemas.microsoft.com/office/drawing/2014/main" id="{8330DD9E-2CA0-6E7F-DE74-E90102C9B064}"/>
              </a:ext>
            </a:extLst>
          </p:cNvPr>
          <p:cNvSpPr/>
          <p:nvPr/>
        </p:nvSpPr>
        <p:spPr>
          <a:xfrm>
            <a:off x="7994347" y="0"/>
            <a:ext cx="6805821" cy="8755066"/>
          </a:xfrm>
          <a:prstGeom prst="bracketPair">
            <a:avLst>
              <a:gd name="adj" fmla="val 0"/>
            </a:avLst>
          </a:prstGeom>
          <a:ln w="444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FB8950-1FB6-7175-9D4F-8C5991388463}"/>
              </a:ext>
            </a:extLst>
          </p:cNvPr>
          <p:cNvSpPr/>
          <p:nvPr/>
        </p:nvSpPr>
        <p:spPr>
          <a:xfrm>
            <a:off x="8246587" y="349251"/>
            <a:ext cx="6301340" cy="3000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350" dirty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Welcome to Hotel </a:t>
            </a:r>
            <a:r>
              <a:rPr lang="en-US" altLang="ja-JP" sz="1350" dirty="0" err="1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Kamogawasou</a:t>
            </a:r>
            <a:r>
              <a:rPr lang="en-US" altLang="ja-JP" sz="1350" dirty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Sans Serif Collection" panose="020B0502040504020204" pitchFamily="34" charset="0"/>
              </a:rPr>
              <a:t>. We are delighted to have you with us.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95A4CE5-3311-1DC9-E4F4-1F884C5ED54A}"/>
              </a:ext>
            </a:extLst>
          </p:cNvPr>
          <p:cNvSpPr/>
          <p:nvPr/>
        </p:nvSpPr>
        <p:spPr>
          <a:xfrm>
            <a:off x="6047653" y="7263066"/>
            <a:ext cx="44114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④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04A598-109D-8223-0BAC-50AB5EB673BF}"/>
              </a:ext>
            </a:extLst>
          </p:cNvPr>
          <p:cNvSpPr/>
          <p:nvPr/>
        </p:nvSpPr>
        <p:spPr>
          <a:xfrm>
            <a:off x="5867430" y="9571552"/>
            <a:ext cx="44114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⑤</a:t>
            </a:r>
          </a:p>
        </p:txBody>
      </p:sp>
    </p:spTree>
    <p:extLst>
      <p:ext uri="{BB962C8B-B14F-4D97-AF65-F5344CB8AC3E}">
        <p14:creationId xmlns:p14="http://schemas.microsoft.com/office/powerpoint/2010/main" val="147308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185</TotalTime>
  <Words>588</Words>
  <Application>Microsoft Office PowerPoint</Application>
  <PresentationFormat>ユーザー設定</PresentationFormat>
  <Paragraphs>131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07やさしさゴシック</vt:lpstr>
      <vt:lpstr>メイリオ</vt:lpstr>
      <vt:lpstr>Arial</vt:lpstr>
      <vt:lpstr>Calibri</vt:lpstr>
      <vt:lpstr>Calibri Light</vt:lpstr>
      <vt:lpstr>Sans Serif Collection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黒瀬校 パソコン教室</dc:creator>
  <cp:lastModifiedBy>黒瀬校 パソコン教室</cp:lastModifiedBy>
  <cp:revision>11</cp:revision>
  <cp:lastPrinted>2025-07-03T02:58:25Z</cp:lastPrinted>
  <dcterms:created xsi:type="dcterms:W3CDTF">2025-06-07T11:02:29Z</dcterms:created>
  <dcterms:modified xsi:type="dcterms:W3CDTF">2025-07-10T04:38:43Z</dcterms:modified>
</cp:coreProperties>
</file>